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A962B1B-0525-40CF-9138-12C6CC182BAC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42E646C-55FC-4428-BB86-0A4452E5FDC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62B1B-0525-40CF-9138-12C6CC182BAC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E646C-55FC-4428-BB86-0A4452E5F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62B1B-0525-40CF-9138-12C6CC182BAC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E646C-55FC-4428-BB86-0A4452E5F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A962B1B-0525-40CF-9138-12C6CC182BAC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42E646C-55FC-4428-BB86-0A4452E5FDC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A962B1B-0525-40CF-9138-12C6CC182BAC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42E646C-55FC-4428-BB86-0A4452E5FDC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62B1B-0525-40CF-9138-12C6CC182BAC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E646C-55FC-4428-BB86-0A4452E5FDC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62B1B-0525-40CF-9138-12C6CC182BAC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E646C-55FC-4428-BB86-0A4452E5FDC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A962B1B-0525-40CF-9138-12C6CC182BAC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42E646C-55FC-4428-BB86-0A4452E5FDC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62B1B-0525-40CF-9138-12C6CC182BAC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E646C-55FC-4428-BB86-0A4452E5FD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A962B1B-0525-40CF-9138-12C6CC182BAC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42E646C-55FC-4428-BB86-0A4452E5FDC6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A962B1B-0525-40CF-9138-12C6CC182BAC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42E646C-55FC-4428-BB86-0A4452E5FDC6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A962B1B-0525-40CF-9138-12C6CC182BAC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42E646C-55FC-4428-BB86-0A4452E5FDC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2"/>
            <a:ext cx="7772400" cy="60007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 </a:t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КРАТКАЯ ПРЕЗЕНТАЦИЯ ОСНОВНОЙ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ОБРАЗОВАТЕЛЬНОЙ ПРОГРАММЫ ДОШКОЛЬНОГО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МУНИЦИПАЛЬНОГО БЮДЖЕТНОГО ДОШКОЛЬНОГО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ОБРАЗОВАТЕЛЬНОГО УЧРЕЖДЕНИЯ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«Детский сад № 137 комбинированного вида»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Приволжского района  г.КАЗАНИ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г.Казань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686072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428604"/>
            <a:ext cx="8001056" cy="6045348"/>
          </a:xfrm>
        </p:spPr>
        <p:txBody>
          <a:bodyPr>
            <a:normAutofit fontScale="47500" lnSpcReduction="20000"/>
          </a:bodyPr>
          <a:lstStyle/>
          <a:p>
            <a:pPr lvl="0" fontAlgn="base"/>
            <a:r>
              <a:rPr lang="ru-RU" b="1" dirty="0" smtClean="0"/>
              <a:t>обеспечивающей адаптацию и интеграцию детей с ограниченными возможностями здоровья в общество.</a:t>
            </a:r>
            <a:endParaRPr lang="ru-RU" dirty="0" smtClean="0"/>
          </a:p>
          <a:p>
            <a:pPr lvl="0" fontAlgn="base"/>
            <a:r>
              <a:rPr lang="ru-RU" b="1" dirty="0" smtClean="0"/>
              <a:t>Организационный раздел содержит описание материально-технического обеспечения Программы, обеспеченности методическими материалами и средствами обучения и воспитания, включает распорядок и/или режим дня, а также особенности традиционных событий, праздников, мероприятий; особенности организации развивающей предметно-пространственной среды.</a:t>
            </a:r>
            <a:endParaRPr lang="ru-RU" dirty="0" smtClean="0"/>
          </a:p>
          <a:p>
            <a:r>
              <a:rPr lang="ru-RU" b="1" i="1" dirty="0" smtClean="0"/>
              <a:t>УСЛОВИЯ РЕАЛИЗАЦИИ ПРОГРАММЫ</a:t>
            </a:r>
            <a:r>
              <a:rPr lang="ru-RU" b="1" i="1" dirty="0" smtClean="0"/>
              <a:t>:</a:t>
            </a:r>
            <a:r>
              <a:rPr lang="ru-RU" dirty="0" smtClean="0"/>
              <a:t> </a:t>
            </a:r>
          </a:p>
          <a:p>
            <a:r>
              <a:rPr lang="ru-RU" b="1" dirty="0" smtClean="0"/>
              <a:t>Материально-технические</a:t>
            </a:r>
            <a:endParaRPr lang="ru-RU" dirty="0" smtClean="0"/>
          </a:p>
          <a:p>
            <a:r>
              <a:rPr lang="ru-RU" dirty="0" smtClean="0"/>
              <a:t>- Соответствуют санитарным нормам, правилам пожарной безопасности, возрастным и индивидуальным особенностям детей</a:t>
            </a:r>
          </a:p>
          <a:p>
            <a:r>
              <a:rPr lang="ru-RU" dirty="0" smtClean="0"/>
              <a:t>- Каждая группа имеет пространственную среду, оборудование, учебные комплекты в соответствии с возрастом </a:t>
            </a:r>
            <a:r>
              <a:rPr lang="ru-RU" dirty="0" smtClean="0"/>
              <a:t>детей</a:t>
            </a:r>
            <a:endParaRPr lang="ru-RU" dirty="0" smtClean="0"/>
          </a:p>
          <a:p>
            <a:r>
              <a:rPr lang="ru-RU" b="1" dirty="0" smtClean="0"/>
              <a:t>Развивающая предметно-пространственная среда</a:t>
            </a:r>
            <a:endParaRPr lang="ru-RU" dirty="0" smtClean="0"/>
          </a:p>
          <a:p>
            <a:r>
              <a:rPr lang="ru-RU" dirty="0" smtClean="0"/>
              <a:t>- Обеспечивает возможность общения и </a:t>
            </a:r>
            <a:r>
              <a:rPr lang="ru-RU" dirty="0" smtClean="0"/>
              <a:t>совместной   деятельности детей  и </a:t>
            </a:r>
            <a:r>
              <a:rPr lang="ru-RU" dirty="0" smtClean="0"/>
              <a:t>взрослых, </a:t>
            </a:r>
            <a:r>
              <a:rPr lang="ru-RU" dirty="0" smtClean="0"/>
              <a:t>двигательной </a:t>
            </a:r>
            <a:r>
              <a:rPr lang="ru-RU" dirty="0" smtClean="0"/>
              <a:t>активности, возможности для уединения</a:t>
            </a:r>
          </a:p>
          <a:p>
            <a:r>
              <a:rPr lang="ru-RU" dirty="0" smtClean="0"/>
              <a:t>- </a:t>
            </a:r>
            <a:r>
              <a:rPr lang="ru-RU" dirty="0" smtClean="0"/>
              <a:t>Соответствует  </a:t>
            </a:r>
            <a:r>
              <a:rPr lang="ru-RU" dirty="0" smtClean="0"/>
              <a:t>возрастным возможностям детей</a:t>
            </a:r>
          </a:p>
          <a:p>
            <a:r>
              <a:rPr lang="ru-RU" dirty="0" smtClean="0"/>
              <a:t>- Предполагает возможность изменений от образовательной ситуации </a:t>
            </a:r>
          </a:p>
          <a:p>
            <a:r>
              <a:rPr lang="ru-RU" dirty="0" smtClean="0"/>
              <a:t>- Доступность, безопасность</a:t>
            </a:r>
          </a:p>
          <a:p>
            <a:r>
              <a:rPr lang="ru-RU" b="1" dirty="0" smtClean="0"/>
              <a:t>Психолого – педагогические</a:t>
            </a:r>
            <a:endParaRPr lang="ru-RU" dirty="0" smtClean="0"/>
          </a:p>
          <a:p>
            <a:r>
              <a:rPr lang="ru-RU" dirty="0" smtClean="0"/>
              <a:t>- Уважение к человеческому достоинству детей, формирование и поддержка их положительной самооценки</a:t>
            </a:r>
          </a:p>
          <a:p>
            <a:r>
              <a:rPr lang="ru-RU" dirty="0" smtClean="0"/>
              <a:t>-  Использование форм и методов работы, соответствующих возрасту, индивидуальным особенностям</a:t>
            </a:r>
          </a:p>
          <a:p>
            <a:r>
              <a:rPr lang="ru-RU" dirty="0" smtClean="0"/>
              <a:t>- Построение образовательной деятельности на основе взаимодействия взрослых с детьми</a:t>
            </a:r>
          </a:p>
          <a:p>
            <a:r>
              <a:rPr lang="ru-RU" dirty="0" smtClean="0"/>
              <a:t> - Поддержка доброжелательного отношения детей к друг другу</a:t>
            </a:r>
          </a:p>
          <a:p>
            <a:r>
              <a:rPr lang="ru-RU" dirty="0" smtClean="0"/>
              <a:t>- Возможность выбора детьми видов деятельности, общения</a:t>
            </a:r>
          </a:p>
          <a:p>
            <a:r>
              <a:rPr lang="ru-RU" dirty="0" smtClean="0"/>
              <a:t>-Защита детей от всех форм физического и психического насилия</a:t>
            </a:r>
          </a:p>
          <a:p>
            <a:r>
              <a:rPr lang="ru-RU" dirty="0" smtClean="0"/>
              <a:t>- Поддержка родителей в воспитании детей, вовлечение семей в образовательную Деятельность</a:t>
            </a:r>
          </a:p>
          <a:p>
            <a:r>
              <a:rPr lang="ru-RU" b="1" dirty="0" smtClean="0"/>
              <a:t>Кадровые</a:t>
            </a:r>
            <a:endParaRPr lang="ru-RU" dirty="0" smtClean="0"/>
          </a:p>
          <a:p>
            <a:r>
              <a:rPr lang="ru-RU" dirty="0" smtClean="0"/>
              <a:t>Воспитатели – 9</a:t>
            </a:r>
          </a:p>
          <a:p>
            <a:r>
              <a:rPr lang="ru-RU" b="1" dirty="0" smtClean="0"/>
              <a:t>Наличие специалистов: </a:t>
            </a:r>
            <a:r>
              <a:rPr lang="ru-RU" dirty="0" smtClean="0"/>
              <a:t>- </a:t>
            </a:r>
            <a:r>
              <a:rPr lang="ru-RU" dirty="0" smtClean="0"/>
              <a:t>музыкальные руководитель- 1,учитель-логопед -1,старший </a:t>
            </a:r>
            <a:r>
              <a:rPr lang="ru-RU" dirty="0" smtClean="0"/>
              <a:t>воспитатель- 1</a:t>
            </a:r>
            <a:r>
              <a:rPr lang="ru-RU" dirty="0" smtClean="0"/>
              <a:t>.</a:t>
            </a:r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b="1" dirty="0" smtClean="0"/>
              <a:t>Финансирование </a:t>
            </a:r>
            <a:r>
              <a:rPr lang="ru-RU" dirty="0" smtClean="0"/>
              <a:t>осуществляется на </a:t>
            </a:r>
            <a:r>
              <a:rPr lang="ru-RU" dirty="0" smtClean="0"/>
              <a:t>основе нормативов, определяемых государственными и муниципальными органами власти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7467600" cy="5831034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ЦЕЛЕВЫЕ ОРИЕНТИРЫ НА ЭТАПЕ ЗАВЕРШЕНИЯ ДОШКОЛЬНОГО ОБРАЗОВАНИЯ </a:t>
            </a:r>
          </a:p>
          <a:p>
            <a:r>
              <a:rPr lang="ru-RU" b="1" i="1" dirty="0" smtClean="0"/>
              <a:t>Модель выпускника ДОУ </a:t>
            </a:r>
            <a:endParaRPr lang="ru-RU" dirty="0" smtClean="0"/>
          </a:p>
          <a:p>
            <a:pPr lvl="0" fontAlgn="base"/>
            <a:r>
              <a:rPr lang="ru-RU" b="1" dirty="0" smtClean="0"/>
              <a:t>Владеет основными культурными способами деятельности </a:t>
            </a:r>
            <a:endParaRPr lang="ru-RU" dirty="0" smtClean="0"/>
          </a:p>
          <a:p>
            <a:pPr lvl="0" fontAlgn="base"/>
            <a:r>
              <a:rPr lang="ru-RU" b="1" dirty="0" smtClean="0"/>
              <a:t>Проявляет инициативу и самостоятельность </a:t>
            </a:r>
            <a:endParaRPr lang="ru-RU" dirty="0" smtClean="0"/>
          </a:p>
          <a:p>
            <a:pPr lvl="0" fontAlgn="base"/>
            <a:r>
              <a:rPr lang="ru-RU" b="1" dirty="0" smtClean="0"/>
              <a:t>Положительно относится к миру, к людям,  самому себе, участвует в совместных играх, способен договариваться </a:t>
            </a:r>
            <a:endParaRPr lang="ru-RU" dirty="0" smtClean="0"/>
          </a:p>
          <a:p>
            <a:pPr lvl="0" fontAlgn="base"/>
            <a:r>
              <a:rPr lang="ru-RU" b="1" dirty="0" smtClean="0"/>
              <a:t>Адекватно проявляет свои чувства </a:t>
            </a:r>
            <a:endParaRPr lang="ru-RU" dirty="0" smtClean="0"/>
          </a:p>
          <a:p>
            <a:pPr lvl="0" fontAlgn="base"/>
            <a:r>
              <a:rPr lang="ru-RU" b="1" dirty="0" smtClean="0"/>
              <a:t>Владеет разными формами и видами игр </a:t>
            </a:r>
            <a:endParaRPr lang="ru-RU" dirty="0" smtClean="0"/>
          </a:p>
          <a:p>
            <a:pPr lvl="0" fontAlgn="base"/>
            <a:r>
              <a:rPr lang="ru-RU" b="1" dirty="0" smtClean="0"/>
              <a:t>Хорошо владеет устной речью, может выражать свои мысли и желания </a:t>
            </a:r>
            <a:endParaRPr lang="ru-RU" dirty="0" smtClean="0"/>
          </a:p>
          <a:p>
            <a:pPr lvl="0" fontAlgn="base"/>
            <a:r>
              <a:rPr lang="ru-RU" b="1" dirty="0" smtClean="0"/>
              <a:t>Развита мелкая моторика </a:t>
            </a:r>
            <a:endParaRPr lang="ru-RU" dirty="0" smtClean="0"/>
          </a:p>
          <a:p>
            <a:pPr lvl="0" fontAlgn="base"/>
            <a:r>
              <a:rPr lang="ru-RU" b="1" dirty="0" smtClean="0"/>
              <a:t>Способен к волевым усилиям, может следовать социальным нормам поведения в различных видах деятельности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467600" cy="5473844"/>
          </a:xfrm>
        </p:spPr>
        <p:txBody>
          <a:bodyPr>
            <a:normAutofit fontScale="70000" lnSpcReduction="20000"/>
          </a:bodyPr>
          <a:lstStyle/>
          <a:p>
            <a:pPr lvl="0" fontAlgn="base"/>
            <a:r>
              <a:rPr lang="ru-RU" b="1" dirty="0" smtClean="0"/>
              <a:t>Соблюдает правила безопасного поведения и личной гигиены </a:t>
            </a:r>
            <a:endParaRPr lang="ru-RU" dirty="0" smtClean="0"/>
          </a:p>
          <a:p>
            <a:pPr lvl="0" fontAlgn="base"/>
            <a:r>
              <a:rPr lang="ru-RU" b="1" dirty="0" smtClean="0"/>
              <a:t>Проявляет любознательность, интересуется причинно-следственными связями, склонен наблюдать, экспериментировать </a:t>
            </a:r>
            <a:endParaRPr lang="ru-RU" dirty="0" smtClean="0"/>
          </a:p>
          <a:p>
            <a:pPr lvl="0" fontAlgn="base"/>
            <a:r>
              <a:rPr lang="ru-RU" b="1" dirty="0" smtClean="0"/>
              <a:t>0бладает начальными знаниями о себе, природном и социальном мире, в котором </a:t>
            </a:r>
            <a:endParaRPr lang="ru-RU" dirty="0" smtClean="0"/>
          </a:p>
          <a:p>
            <a:r>
              <a:rPr lang="ru-RU" b="1" dirty="0" smtClean="0"/>
              <a:t>КОРРЕКЦИОННО-РАЗВИВАЮЩЕЕ ОБУЧЕНИЕ И ВОСПИТАНИЯ </a:t>
            </a:r>
            <a:r>
              <a:rPr lang="ru-RU" b="1" dirty="0" smtClean="0"/>
              <a:t>МБДОУ</a:t>
            </a:r>
            <a:endParaRPr lang="ru-RU" dirty="0" smtClean="0"/>
          </a:p>
          <a:p>
            <a:r>
              <a:rPr lang="ru-RU" dirty="0" smtClean="0"/>
              <a:t>Цель: оказания помощи детям в возрасте 5-7 лет, имеющим нарушения устной речи (общее недоразвитие речи, фонетико-фонематическое недоразвитие речи, фонематическое недоразвитие речи, недостатки произнесения отдельных звуков)</a:t>
            </a:r>
          </a:p>
          <a:p>
            <a:pPr lvl="0" fontAlgn="base"/>
            <a:r>
              <a:rPr lang="ru-RU" dirty="0" smtClean="0"/>
              <a:t>Задачи:</a:t>
            </a:r>
          </a:p>
          <a:p>
            <a:pPr lvl="0" fontAlgn="base"/>
            <a:r>
              <a:rPr lang="ru-RU" dirty="0" smtClean="0"/>
              <a:t>выявить особые образовательные потребности детей с ограниченными возможностями здоровья, обусловленные недостатками в их физическом и (или) речевом и (или) психическом развитии; осуществлять индивидуальную ориентированную психолого-медико-педагогическую помощь детям с ограниченными возможностями здоровья с учётом особенностей психофизического развития и индивидуальных возможностей детей (в соответствии с рекомендациями психолого-медико-педагогической комиссии);</a:t>
            </a:r>
          </a:p>
          <a:p>
            <a:pPr lvl="0" fontAlgn="base"/>
            <a:r>
              <a:rPr lang="ru-RU" dirty="0" smtClean="0"/>
              <a:t>коррекция нарушений устной речи;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14356"/>
            <a:ext cx="7467600" cy="5759596"/>
          </a:xfrm>
        </p:spPr>
        <p:txBody>
          <a:bodyPr>
            <a:normAutofit fontScale="85000" lnSpcReduction="10000"/>
          </a:bodyPr>
          <a:lstStyle/>
          <a:p>
            <a:pPr lvl="0" fontAlgn="base"/>
            <a:r>
              <a:rPr lang="ru-RU" dirty="0" smtClean="0"/>
              <a:t>своевременное предупреждение, и преодоление трудностей в освоении воспитанниками образовательных программ по дошкольному воспитанию;</a:t>
            </a:r>
          </a:p>
          <a:p>
            <a:pPr lvl="0" fontAlgn="base"/>
            <a:r>
              <a:rPr lang="ru-RU" dirty="0" smtClean="0"/>
              <a:t>пропаганда логопедических знаний среди педагогов, родителей (законных представителей), воспитанников.</a:t>
            </a:r>
          </a:p>
          <a:p>
            <a:pPr lvl="0" fontAlgn="base"/>
            <a:r>
              <a:rPr lang="ru-RU" b="1" dirty="0" smtClean="0"/>
              <a:t>	Условия эффективности коррекционной работы</a:t>
            </a:r>
            <a:endParaRPr lang="ru-RU" dirty="0" smtClean="0"/>
          </a:p>
          <a:p>
            <a:pPr lvl="0" fontAlgn="base"/>
            <a:r>
              <a:rPr lang="ru-RU" dirty="0" smtClean="0"/>
              <a:t>систематичность проведения работы с детьми; </a:t>
            </a:r>
          </a:p>
          <a:p>
            <a:pPr lvl="0" fontAlgn="base"/>
            <a:r>
              <a:rPr lang="ru-RU" dirty="0" smtClean="0"/>
              <a:t>распределение материала в порядке нарастающей сложности; </a:t>
            </a:r>
          </a:p>
          <a:p>
            <a:pPr lvl="0" fontAlgn="base"/>
            <a:r>
              <a:rPr lang="ru-RU" dirty="0" smtClean="0"/>
              <a:t>подчинённость заданий выбранной цели; </a:t>
            </a:r>
            <a:r>
              <a:rPr lang="ru-RU" baseline="-25000" dirty="0" smtClean="0"/>
              <a:t>чередование и вариативность различных методов и приемов; </a:t>
            </a:r>
            <a:endParaRPr lang="ru-RU" dirty="0" smtClean="0"/>
          </a:p>
          <a:p>
            <a:pPr lvl="0" fontAlgn="base"/>
            <a:r>
              <a:rPr lang="ru-RU" dirty="0" smtClean="0"/>
              <a:t>работа </a:t>
            </a:r>
            <a:r>
              <a:rPr lang="ru-RU" dirty="0" err="1" smtClean="0"/>
              <a:t>психолого-медико-педагогический</a:t>
            </a:r>
            <a:r>
              <a:rPr lang="ru-RU" dirty="0" smtClean="0"/>
              <a:t> консилиум (далее </a:t>
            </a:r>
            <a:r>
              <a:rPr lang="ru-RU" dirty="0" err="1" smtClean="0"/>
              <a:t>ПМПк</a:t>
            </a:r>
            <a:r>
              <a:rPr lang="ru-RU" dirty="0" smtClean="0"/>
              <a:t>) с целью обеспечение </a:t>
            </a:r>
            <a:r>
              <a:rPr lang="ru-RU" dirty="0" err="1" smtClean="0"/>
              <a:t>диагностико-коррекционного</a:t>
            </a:r>
            <a:r>
              <a:rPr lang="ru-RU" dirty="0" smtClean="0"/>
              <a:t>, </a:t>
            </a:r>
            <a:r>
              <a:rPr lang="ru-RU" dirty="0" err="1" smtClean="0"/>
              <a:t>психолого-медикопедагогического</a:t>
            </a:r>
            <a:r>
              <a:rPr lang="ru-RU" dirty="0" smtClean="0"/>
              <a:t> сопровождения воспитанников с ограниченными возможностями здоровья.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85794"/>
            <a:ext cx="8258204" cy="5688158"/>
          </a:xfrm>
        </p:spPr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sz="4400" b="1" dirty="0" smtClean="0"/>
              <a:t>Спасибо </a:t>
            </a:r>
            <a:r>
              <a:rPr lang="ru-RU" sz="4400" b="1" dirty="0" smtClean="0"/>
              <a:t>за внимание!</a:t>
            </a:r>
            <a:endParaRPr lang="ru-RU" sz="4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51155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ОСНОВНАЯ ОБРАЗОВАТЕЛЬНАЯ ПРОГРАММА-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 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характер оказываемых образовательных услуг.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5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050" dirty="0" smtClean="0">
                <a:latin typeface="Times New Roman" pitchFamily="18" charset="0"/>
                <a:cs typeface="Times New Roman" pitchFamily="18" charset="0"/>
              </a:rPr>
            </a:b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00438"/>
            <a:ext cx="7467600" cy="297351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Основная образовательная программа дошкольного образования разработана на основе федерального государственного образовательного стандарта дошкольного образования, с учётом</a:t>
            </a:r>
          </a:p>
          <a:p>
            <a:r>
              <a:rPr lang="ru-RU" dirty="0" smtClean="0"/>
              <a:t>Примерной общеобразовательной программы дошкольного образования «От рождения до школы» под редакцией</a:t>
            </a:r>
          </a:p>
          <a:p>
            <a:r>
              <a:rPr lang="ru-RU" dirty="0" smtClean="0"/>
              <a:t>Н.Е.Вераксы, Т.С.Комаровой, М.А.Васильевой.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7467600" cy="5831034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В ходе проектирования учитывались:</a:t>
            </a:r>
            <a:endParaRPr lang="ru-RU" dirty="0" smtClean="0"/>
          </a:p>
          <a:p>
            <a:pPr lvl="0" fontAlgn="base"/>
            <a:r>
              <a:rPr lang="ru-RU" b="1" i="1" dirty="0" smtClean="0"/>
              <a:t>образовательные потребности воспитанников</a:t>
            </a:r>
            <a:endParaRPr lang="ru-RU" dirty="0" smtClean="0"/>
          </a:p>
          <a:p>
            <a:pPr lvl="0" fontAlgn="base"/>
            <a:r>
              <a:rPr lang="ru-RU" b="1" i="1" dirty="0" smtClean="0"/>
              <a:t>запросы родителей (законных представителей)</a:t>
            </a:r>
            <a:endParaRPr lang="ru-RU" dirty="0" smtClean="0"/>
          </a:p>
          <a:p>
            <a:pPr lvl="0" fontAlgn="base"/>
            <a:r>
              <a:rPr lang="ru-RU" b="1" i="1" dirty="0" smtClean="0"/>
              <a:t>психолого-педагогические, кадровые, материально-технические, финансовые условия</a:t>
            </a:r>
            <a:r>
              <a:rPr lang="ru-RU" b="1" i="1" dirty="0" smtClean="0"/>
              <a:t>.</a:t>
            </a:r>
            <a:endParaRPr lang="ru-RU" dirty="0" smtClean="0"/>
          </a:p>
          <a:p>
            <a:r>
              <a:rPr lang="ru-RU" b="1" i="1" dirty="0" smtClean="0"/>
              <a:t>Программа </a:t>
            </a:r>
            <a:r>
              <a:rPr lang="ru-RU" b="1" i="1" dirty="0" smtClean="0"/>
              <a:t>учитывает индивидуальные потребности ребенка, связанные с его жизненной ситуацией и состоянием здоровья, определяющие особые условия получения им образования, </a:t>
            </a:r>
            <a:endParaRPr lang="ru-RU" dirty="0" smtClean="0"/>
          </a:p>
          <a:p>
            <a:r>
              <a:rPr lang="ru-RU" b="1" i="1" dirty="0" smtClean="0"/>
              <a:t>индивидуальные потребности отдельных категорий детей, в том числе с ограниченными возможностями здоровья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Цель программы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b="1" dirty="0" smtClean="0"/>
              <a:t>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r>
              <a:rPr lang="ru-RU" dirty="0" smtClean="0"/>
              <a:t>Цель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Позитивная социализация и всестороннее развитие ребенка дошкольного возраста в адекватных его возрасту видах деятельности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7467600" cy="604534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Социально-</a:t>
            </a:r>
            <a:r>
              <a:rPr lang="ru-RU" b="1" dirty="0" smtClean="0"/>
              <a:t>коммуникативное развитие 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Познавательное развитие 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Речевое </a:t>
            </a:r>
            <a:r>
              <a:rPr lang="ru-RU" b="1" dirty="0" smtClean="0"/>
              <a:t>развитие 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Физическое </a:t>
            </a:r>
            <a:r>
              <a:rPr lang="ru-RU" b="1" dirty="0" smtClean="0"/>
              <a:t>развитие </a:t>
            </a:r>
          </a:p>
          <a:p>
            <a:pPr>
              <a:buNone/>
            </a:pPr>
            <a:r>
              <a:rPr lang="ru-RU" b="1" dirty="0" smtClean="0"/>
              <a:t>Художественно-Эстетическое развитие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i="1" dirty="0" smtClean="0"/>
              <a:t>         Задачи </a:t>
            </a:r>
            <a:r>
              <a:rPr lang="ru-RU" b="1" i="1" dirty="0" smtClean="0"/>
              <a:t>программы:</a:t>
            </a:r>
            <a:endParaRPr lang="ru-RU" dirty="0" smtClean="0"/>
          </a:p>
          <a:p>
            <a:pPr lvl="0" fontAlgn="base"/>
            <a:r>
              <a:rPr lang="ru-RU" b="1" dirty="0" smtClean="0"/>
              <a:t>охрана и укрепление физического и психического здоровья детей, в том числе их эмоционального благополучия;</a:t>
            </a:r>
            <a:endParaRPr lang="ru-RU" dirty="0" smtClean="0"/>
          </a:p>
          <a:p>
            <a:pPr lvl="0" fontAlgn="base"/>
            <a:r>
              <a:rPr lang="ru-RU" b="1" dirty="0" smtClean="0"/>
              <a:t>обеспечение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  <a:endParaRPr lang="ru-RU" dirty="0" smtClean="0"/>
          </a:p>
          <a:p>
            <a:pPr lvl="0" fontAlgn="base"/>
            <a:r>
              <a:rPr lang="ru-RU" b="1" dirty="0" smtClean="0"/>
              <a:t>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467600" cy="5473844"/>
          </a:xfrm>
        </p:spPr>
        <p:txBody>
          <a:bodyPr>
            <a:normAutofit fontScale="62500" lnSpcReduction="20000"/>
          </a:bodyPr>
          <a:lstStyle/>
          <a:p>
            <a:pPr lvl="0" fontAlgn="base"/>
            <a:r>
              <a:rPr lang="ru-RU" b="1" dirty="0" smtClean="0"/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миром;</a:t>
            </a:r>
            <a:endParaRPr lang="ru-RU" dirty="0" smtClean="0"/>
          </a:p>
          <a:p>
            <a:pPr lvl="0" fontAlgn="base"/>
            <a:r>
              <a:rPr lang="ru-RU" b="1" dirty="0" smtClean="0"/>
              <a:t>объединение обучения и воспитания в целостный образовательный процесс на основе духовно-нравственных и </a:t>
            </a:r>
            <a:r>
              <a:rPr lang="ru-RU" b="1" dirty="0" err="1" smtClean="0"/>
              <a:t>социокультурных</a:t>
            </a:r>
            <a:r>
              <a:rPr lang="ru-RU" b="1" dirty="0" smtClean="0"/>
              <a:t> ценностей и принятых в обществе правил, и норм поведения в интересах человека, семьи, общества;</a:t>
            </a:r>
            <a:endParaRPr lang="ru-RU" dirty="0" smtClean="0"/>
          </a:p>
          <a:p>
            <a:pPr lvl="0" fontAlgn="base"/>
            <a:r>
              <a:rPr lang="ru-RU" b="1" dirty="0" smtClean="0"/>
              <a:t>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</a:t>
            </a:r>
            <a:endParaRPr lang="ru-RU" dirty="0" smtClean="0"/>
          </a:p>
          <a:p>
            <a:pPr lvl="0" fontAlgn="base"/>
            <a:r>
              <a:rPr lang="ru-RU" b="1" dirty="0" smtClean="0"/>
              <a:t>обеспечение вариативности и разнообразия содержания Программы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  <a:endParaRPr lang="ru-RU" dirty="0" smtClean="0"/>
          </a:p>
          <a:p>
            <a:pPr lvl="0" fontAlgn="base"/>
            <a:r>
              <a:rPr lang="ru-RU" b="1" dirty="0" smtClean="0"/>
              <a:t>формирование </a:t>
            </a:r>
            <a:r>
              <a:rPr lang="ru-RU" b="1" dirty="0" err="1" smtClean="0"/>
              <a:t>социокультурной</a:t>
            </a:r>
            <a:r>
              <a:rPr lang="ru-RU" b="1" dirty="0" smtClean="0"/>
              <a:t> среды, соответствующей возрастным, индивидуальным, психологическим и физиологическим особенностям детей;</a:t>
            </a:r>
            <a:endParaRPr lang="ru-RU" dirty="0" smtClean="0"/>
          </a:p>
          <a:p>
            <a:pPr lvl="0" fontAlgn="base"/>
            <a:r>
              <a:rPr lang="ru-RU" b="1" dirty="0" smtClean="0"/>
              <a:t>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14356"/>
            <a:ext cx="7467600" cy="5759596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 smtClean="0"/>
              <a:t>ОБРАЗОВАТЕЛЬНЫЕ ОБЛАСТИ: </a:t>
            </a:r>
            <a:endParaRPr lang="ru-RU" dirty="0" smtClean="0"/>
          </a:p>
          <a:p>
            <a:pPr lvl="0" fontAlgn="base"/>
            <a:r>
              <a:rPr lang="ru-RU" b="1" i="1" dirty="0" smtClean="0"/>
              <a:t>Социально-коммуникативное развитие </a:t>
            </a:r>
            <a:r>
              <a:rPr lang="ru-RU" b="1" dirty="0" smtClean="0"/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саморегуляции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  <a:endParaRPr lang="ru-RU" dirty="0" smtClean="0"/>
          </a:p>
          <a:p>
            <a:pPr lvl="0" fontAlgn="base"/>
            <a:r>
              <a:rPr lang="ru-RU" b="1" i="1" dirty="0" smtClean="0"/>
              <a:t>Познавательное развитие </a:t>
            </a:r>
            <a:r>
              <a:rPr lang="ru-RU" b="1" dirty="0" smtClean="0"/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b="1" dirty="0" err="1" smtClean="0"/>
              <a:t>социокультурных</a:t>
            </a:r>
            <a:r>
              <a:rPr lang="ru-RU" b="1" dirty="0" smtClean="0"/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7467600" cy="5831034"/>
          </a:xfrm>
        </p:spPr>
        <p:txBody>
          <a:bodyPr>
            <a:normAutofit fontScale="62500" lnSpcReduction="20000"/>
          </a:bodyPr>
          <a:lstStyle/>
          <a:p>
            <a:pPr lvl="0" fontAlgn="base"/>
            <a:r>
              <a:rPr lang="ru-RU" b="1" i="1" dirty="0" smtClean="0"/>
              <a:t>Речевое развитие </a:t>
            </a:r>
            <a:r>
              <a:rPr lang="ru-RU" b="1" dirty="0" smtClean="0"/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  <a:endParaRPr lang="ru-RU" dirty="0" smtClean="0"/>
          </a:p>
          <a:p>
            <a:pPr lvl="0" fontAlgn="base"/>
            <a:r>
              <a:rPr lang="ru-RU" b="1" i="1" dirty="0" smtClean="0"/>
              <a:t>Художественно-эстетическое развитие </a:t>
            </a:r>
            <a:r>
              <a:rPr lang="ru-RU" b="1" dirty="0" smtClean="0"/>
              <a:t>предполагает развитие предпосылок ценностно 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  <a:endParaRPr lang="ru-RU" dirty="0" smtClean="0"/>
          </a:p>
          <a:p>
            <a:r>
              <a:rPr lang="ru-RU" b="1" i="1" dirty="0" smtClean="0"/>
              <a:t>Физическое развитие </a:t>
            </a:r>
            <a:r>
              <a:rPr lang="ru-RU" b="1" dirty="0" smtClean="0"/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7467600" cy="5545282"/>
          </a:xfrm>
        </p:spPr>
        <p:txBody>
          <a:bodyPr>
            <a:normAutofit fontScale="70000" lnSpcReduction="20000"/>
          </a:bodyPr>
          <a:lstStyle/>
          <a:p>
            <a:pPr lvl="0" fontAlgn="base"/>
            <a:r>
              <a:rPr lang="ru-RU" b="1" dirty="0" smtClean="0"/>
              <a:t>стороны), формирование начальных представлений о некоторых видах спорта, овладение подвижными играми с правилами; становление целенаправленности и саморегуляции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</a:t>
            </a:r>
            <a:r>
              <a:rPr lang="ru-RU" b="1" dirty="0" smtClean="0"/>
              <a:t>.).</a:t>
            </a:r>
            <a:r>
              <a:rPr lang="ru-RU" dirty="0" smtClean="0"/>
              <a:t> </a:t>
            </a:r>
          </a:p>
          <a:p>
            <a:r>
              <a:rPr lang="ru-RU" b="1" dirty="0" smtClean="0"/>
              <a:t>Содержание программы в соответствии с требованиями Стандарта включает три основных раздела – целевой, содержательный и организационный.</a:t>
            </a:r>
            <a:endParaRPr lang="ru-RU" dirty="0" smtClean="0"/>
          </a:p>
          <a:p>
            <a:pPr lvl="0" fontAlgn="base"/>
            <a:r>
              <a:rPr lang="ru-RU" b="1" dirty="0" smtClean="0"/>
              <a:t>Целевой раздел Программы определяет ее цели и задачи, принципы и подходы к формированию Программы, планируемые результаты ее освоения в виде целевых ориентиров.</a:t>
            </a:r>
            <a:endParaRPr lang="ru-RU" dirty="0" smtClean="0"/>
          </a:p>
          <a:p>
            <a:r>
              <a:rPr lang="ru-RU" b="1" dirty="0" smtClean="0"/>
              <a:t>Содержательный раздел Программы включает описание образовательной деятельности в соответствии с направлениями развития ребенка в пяти образовательных областях – социально-коммуникативной, познавательной, речевой, художественно-эстетической, физической. Содержательный раздел Программы включает описание коррекционно-развивающей работы,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</TotalTime>
  <Words>1150</Words>
  <Application>Microsoft Office PowerPoint</Application>
  <PresentationFormat>Экран (4:3)</PresentationFormat>
  <Paragraphs>97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         КРАТКАЯ ПРЕЗЕНТАЦИЯ ОСНОВНОЙ  ОБРАЗОВАТЕЛЬНОЙ ПРОГРАММЫ ДОШКОЛЬНОГО  ОБРАЗОВАНИЯ МУНИЦИПАЛЬНОГО БЮДЖЕТНОГО ДОШКОЛЬНОГО ОБРАЗОВАТЕЛЬНОГО УЧРЕЖДЕНИЯ «Детский сад № 137 комбинированного вида»   Приволжского района  г.КАЗАНИ                г.Казань</vt:lpstr>
      <vt:lpstr>ОСНОВНАЯ ОБРАЗОВАТЕЛЬНАЯ ПРОГРАММА- это 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характер оказываемых образовательных услуг.   </vt:lpstr>
      <vt:lpstr>Слайд 3</vt:lpstr>
      <vt:lpstr>Цель программы             Цель программы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ОСНОВНОЙ  ОБРАЗОВАТЕЛЬНОЙ ПРОГРАММЫ ДОШКОЛЬНОГО  ОБРАЗОВАНИЯ МУНИЦИПАЛЬНОГО БЮДЖЕТНОГО ДОШКОЛЬНОГО ОБРАЗОВАТЕЛЬНОГО УЧРЕЖДЕНИЯ «Детский сад № 137 комбинированного вида»   Приволжского района  г.КАЗАНИ                г.Казань</dc:title>
  <dc:creator>Пользователь</dc:creator>
  <cp:lastModifiedBy>Пользователь</cp:lastModifiedBy>
  <cp:revision>4</cp:revision>
  <dcterms:created xsi:type="dcterms:W3CDTF">2022-02-14T06:37:45Z</dcterms:created>
  <dcterms:modified xsi:type="dcterms:W3CDTF">2022-02-14T07:10:35Z</dcterms:modified>
</cp:coreProperties>
</file>